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4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Группа 35"/>
          <p:cNvGrpSpPr/>
          <p:nvPr/>
        </p:nvGrpSpPr>
        <p:grpSpPr>
          <a:xfrm>
            <a:off x="2214546" y="428604"/>
            <a:ext cx="5000660" cy="928694"/>
            <a:chOff x="2214546" y="428604"/>
            <a:chExt cx="5000660" cy="92869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214546" y="571480"/>
              <a:ext cx="5000660" cy="57150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57422" y="428604"/>
              <a:ext cx="45005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/>
                <a:t>Читаем слово</a:t>
              </a:r>
              <a:endParaRPr lang="ru-RU" sz="3600" dirty="0"/>
            </a:p>
          </p:txBody>
        </p:sp>
        <p:sp>
          <p:nvSpPr>
            <p:cNvPr id="12" name="Стрелка вниз 11"/>
            <p:cNvSpPr/>
            <p:nvPr/>
          </p:nvSpPr>
          <p:spPr>
            <a:xfrm>
              <a:off x="4143372" y="1142984"/>
              <a:ext cx="1143008" cy="214314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1809855" y="2571744"/>
            <a:ext cx="5726819" cy="1291532"/>
            <a:chOff x="1809855" y="2571744"/>
            <a:chExt cx="5726819" cy="1291532"/>
          </a:xfrm>
        </p:grpSpPr>
        <p:sp>
          <p:nvSpPr>
            <p:cNvPr id="9" name="Правильный пятиугольник 8"/>
            <p:cNvSpPr/>
            <p:nvPr/>
          </p:nvSpPr>
          <p:spPr>
            <a:xfrm>
              <a:off x="2571736" y="2571744"/>
              <a:ext cx="4214842" cy="1285884"/>
            </a:xfrm>
            <a:prstGeom prst="pentagon">
              <a:avLst/>
            </a:prstGeom>
            <a:solidFill>
              <a:srgbClr val="FFFF0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428860" y="2786058"/>
              <a:ext cx="464347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/>
                <a:t>Определяем место орфограммы</a:t>
              </a:r>
              <a:endParaRPr lang="ru-RU" sz="3200" dirty="0"/>
            </a:p>
          </p:txBody>
        </p:sp>
        <p:sp>
          <p:nvSpPr>
            <p:cNvPr id="14" name="Стрелка вправо с вырезом 13"/>
            <p:cNvSpPr/>
            <p:nvPr/>
          </p:nvSpPr>
          <p:spPr>
            <a:xfrm rot="1368799">
              <a:off x="6679418" y="3224029"/>
              <a:ext cx="857256" cy="357190"/>
            </a:xfrm>
            <a:prstGeom prst="notchedRightArrow">
              <a:avLst>
                <a:gd name="adj1" fmla="val 50000"/>
                <a:gd name="adj2" fmla="val 115939"/>
              </a:avLst>
            </a:prstGeom>
            <a:solidFill>
              <a:srgbClr val="FFFF0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трелка вправо с вырезом 14"/>
            <p:cNvSpPr/>
            <p:nvPr/>
          </p:nvSpPr>
          <p:spPr>
            <a:xfrm rot="9286497">
              <a:off x="1809855" y="3216316"/>
              <a:ext cx="857256" cy="357190"/>
            </a:xfrm>
            <a:prstGeom prst="notchedRightArrow">
              <a:avLst>
                <a:gd name="adj1" fmla="val 50000"/>
                <a:gd name="adj2" fmla="val 115939"/>
              </a:avLst>
            </a:prstGeom>
            <a:solidFill>
              <a:srgbClr val="FFFF0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2214546" y="1357298"/>
            <a:ext cx="5072098" cy="1214446"/>
            <a:chOff x="2214546" y="1357298"/>
            <a:chExt cx="5072098" cy="1214446"/>
          </a:xfrm>
        </p:grpSpPr>
        <p:grpSp>
          <p:nvGrpSpPr>
            <p:cNvPr id="34" name="Группа 33"/>
            <p:cNvGrpSpPr/>
            <p:nvPr/>
          </p:nvGrpSpPr>
          <p:grpSpPr>
            <a:xfrm>
              <a:off x="2214546" y="1357298"/>
              <a:ext cx="5072098" cy="1214446"/>
              <a:chOff x="2214546" y="1357298"/>
              <a:chExt cx="5072098" cy="1214446"/>
            </a:xfrm>
          </p:grpSpPr>
          <p:sp>
            <p:nvSpPr>
              <p:cNvPr id="13" name="Стрелка вниз 12"/>
              <p:cNvSpPr/>
              <p:nvPr/>
            </p:nvSpPr>
            <p:spPr>
              <a:xfrm>
                <a:off x="4286248" y="2214554"/>
                <a:ext cx="785818" cy="357190"/>
              </a:xfrm>
              <a:prstGeom prst="downArrow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Скругленный прямоугольник 4"/>
              <p:cNvSpPr/>
              <p:nvPr/>
            </p:nvSpPr>
            <p:spPr>
              <a:xfrm>
                <a:off x="2214546" y="1357298"/>
                <a:ext cx="5072098" cy="857256"/>
              </a:xfrm>
              <a:prstGeom prst="roundRect">
                <a:avLst>
                  <a:gd name="adj" fmla="val 50000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428860" y="1357298"/>
              <a:ext cx="47149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/>
                <a:t>Находим орфограмму</a:t>
              </a:r>
              <a:endParaRPr lang="ru-RU" sz="3600" dirty="0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57158" y="3643314"/>
            <a:ext cx="3214710" cy="1357322"/>
            <a:chOff x="357158" y="3643314"/>
            <a:chExt cx="3214710" cy="1357322"/>
          </a:xfrm>
        </p:grpSpPr>
        <p:sp>
          <p:nvSpPr>
            <p:cNvPr id="16" name="Овал 15"/>
            <p:cNvSpPr/>
            <p:nvPr/>
          </p:nvSpPr>
          <p:spPr>
            <a:xfrm>
              <a:off x="357158" y="3643314"/>
              <a:ext cx="3214710" cy="135732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71538" y="4143380"/>
              <a:ext cx="6429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/>
                <a:t>В</a:t>
              </a:r>
              <a:endParaRPr lang="ru-RU" sz="3600" dirty="0"/>
            </a:p>
          </p:txBody>
        </p:sp>
        <p:sp>
          <p:nvSpPr>
            <p:cNvPr id="19" name="Дуга 18"/>
            <p:cNvSpPr/>
            <p:nvPr/>
          </p:nvSpPr>
          <p:spPr>
            <a:xfrm>
              <a:off x="1643042" y="4143380"/>
              <a:ext cx="1143008" cy="500066"/>
            </a:xfrm>
            <a:prstGeom prst="arc">
              <a:avLst>
                <a:gd name="adj1" fmla="val 11087509"/>
                <a:gd name="adj2" fmla="val 0"/>
              </a:avLst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5572132" y="3714752"/>
            <a:ext cx="3214710" cy="1357322"/>
            <a:chOff x="5572132" y="3714752"/>
            <a:chExt cx="3214710" cy="1357322"/>
          </a:xfrm>
        </p:grpSpPr>
        <p:sp>
          <p:nvSpPr>
            <p:cNvPr id="8" name="Овал 7"/>
            <p:cNvSpPr/>
            <p:nvPr/>
          </p:nvSpPr>
          <p:spPr>
            <a:xfrm>
              <a:off x="5572132" y="3714752"/>
              <a:ext cx="3214710" cy="135732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8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786446" y="4143380"/>
              <a:ext cx="5715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/>
                <a:t>В</a:t>
              </a:r>
              <a:endParaRPr lang="ru-RU" sz="3200" dirty="0"/>
            </a:p>
          </p:txBody>
        </p:sp>
        <p:grpSp>
          <p:nvGrpSpPr>
            <p:cNvPr id="27" name="Группа 26"/>
            <p:cNvGrpSpPr/>
            <p:nvPr/>
          </p:nvGrpSpPr>
          <p:grpSpPr>
            <a:xfrm>
              <a:off x="6286512" y="4286256"/>
              <a:ext cx="572298" cy="214314"/>
              <a:chOff x="3071802" y="5786454"/>
              <a:chExt cx="572298" cy="214314"/>
            </a:xfrm>
          </p:grpSpPr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3071802" y="5786454"/>
                <a:ext cx="571504" cy="1588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 rot="5400000">
                <a:off x="3536943" y="5893611"/>
                <a:ext cx="213520" cy="794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Box 27"/>
            <p:cNvSpPr txBox="1"/>
            <p:nvPr/>
          </p:nvSpPr>
          <p:spPr>
            <a:xfrm>
              <a:off x="7000892" y="4214818"/>
              <a:ext cx="857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или</a:t>
              </a:r>
              <a:endParaRPr lang="ru-RU" sz="2400" dirty="0"/>
            </a:p>
          </p:txBody>
        </p:sp>
        <p:grpSp>
          <p:nvGrpSpPr>
            <p:cNvPr id="33" name="Группа 32"/>
            <p:cNvGrpSpPr/>
            <p:nvPr/>
          </p:nvGrpSpPr>
          <p:grpSpPr>
            <a:xfrm>
              <a:off x="7786710" y="4214818"/>
              <a:ext cx="276228" cy="214314"/>
              <a:chOff x="3071802" y="5929330"/>
              <a:chExt cx="276228" cy="214314"/>
            </a:xfrm>
          </p:grpSpPr>
          <p:cxnSp>
            <p:nvCxnSpPr>
              <p:cNvPr id="30" name="Прямая соединительная линия 29"/>
              <p:cNvCxnSpPr/>
              <p:nvPr/>
            </p:nvCxnSpPr>
            <p:spPr>
              <a:xfrm rot="5400000" flipH="1" flipV="1">
                <a:off x="3036083" y="5965049"/>
                <a:ext cx="214314" cy="142876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 rot="16200000" flipV="1">
                <a:off x="3178959" y="5965049"/>
                <a:ext cx="204790" cy="133352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Группа 45"/>
          <p:cNvGrpSpPr/>
          <p:nvPr/>
        </p:nvGrpSpPr>
        <p:grpSpPr>
          <a:xfrm>
            <a:off x="500034" y="4929198"/>
            <a:ext cx="3214710" cy="1357322"/>
            <a:chOff x="500034" y="4929198"/>
            <a:chExt cx="3214710" cy="1357322"/>
          </a:xfrm>
        </p:grpSpPr>
        <p:sp>
          <p:nvSpPr>
            <p:cNvPr id="43" name="Стрелка вниз 42"/>
            <p:cNvSpPr/>
            <p:nvPr/>
          </p:nvSpPr>
          <p:spPr>
            <a:xfrm>
              <a:off x="1643042" y="4929198"/>
              <a:ext cx="785818" cy="285752"/>
            </a:xfrm>
            <a:prstGeom prst="downArrow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Блок-схема: процесс 39"/>
            <p:cNvSpPr/>
            <p:nvPr/>
          </p:nvSpPr>
          <p:spPr>
            <a:xfrm>
              <a:off x="500034" y="5286388"/>
              <a:ext cx="3214710" cy="1000132"/>
            </a:xfrm>
            <a:prstGeom prst="flowChartProcess">
              <a:avLst/>
            </a:prstGeom>
            <a:solidFill>
              <a:srgbClr val="FFFFCC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0034" y="5286388"/>
              <a:ext cx="31432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Подбираем проверочное слово</a:t>
              </a:r>
              <a:endParaRPr lang="ru-RU" sz="2800" dirty="0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5715008" y="5000636"/>
            <a:ext cx="3000396" cy="1214446"/>
            <a:chOff x="5715008" y="5000636"/>
            <a:chExt cx="3000396" cy="1214446"/>
          </a:xfrm>
        </p:grpSpPr>
        <p:sp>
          <p:nvSpPr>
            <p:cNvPr id="44" name="Стрелка вниз 43"/>
            <p:cNvSpPr/>
            <p:nvPr/>
          </p:nvSpPr>
          <p:spPr>
            <a:xfrm>
              <a:off x="6929454" y="5000636"/>
              <a:ext cx="785818" cy="285752"/>
            </a:xfrm>
            <a:prstGeom prst="downArrow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Блок-схема: процесс 40"/>
            <p:cNvSpPr/>
            <p:nvPr/>
          </p:nvSpPr>
          <p:spPr>
            <a:xfrm>
              <a:off x="5715008" y="5357826"/>
              <a:ext cx="3000396" cy="857256"/>
            </a:xfrm>
            <a:prstGeom prst="flowChartProcess">
              <a:avLst/>
            </a:prstGeom>
            <a:solidFill>
              <a:srgbClr val="FFFFCC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929322" y="5429264"/>
              <a:ext cx="2500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/>
                <a:t>Запоминаем</a:t>
              </a:r>
              <a:endParaRPr lang="ru-RU" sz="3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1802" y="500042"/>
            <a:ext cx="5614998" cy="5626121"/>
          </a:xfrm>
        </p:spPr>
        <p:txBody>
          <a:bodyPr/>
          <a:lstStyle/>
          <a:p>
            <a:pPr>
              <a:buNone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корня в недругах, представь-ка,</a:t>
            </a:r>
            <a:b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дама гордая - приставка,</a:t>
            </a:r>
            <a:b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злит она его одним:</a:t>
            </a:r>
            <a:b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Стоит лишь только перед ним.</a:t>
            </a:r>
            <a:endParaRPr lang="ru-RU" sz="36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5984" y="1571612"/>
            <a:ext cx="46434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u="sng" dirty="0" smtClean="0">
                <a:solidFill>
                  <a:schemeClr val="bg1"/>
                </a:solidFill>
              </a:rPr>
              <a:t>Правописание приставок</a:t>
            </a:r>
            <a:endParaRPr lang="ru-RU" sz="4800" b="1" i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57224" y="2357430"/>
          <a:ext cx="7643866" cy="3214710"/>
        </p:xfrm>
        <a:graphic>
          <a:graphicData uri="http://schemas.openxmlformats.org/drawingml/2006/table">
            <a:tbl>
              <a:tblPr/>
              <a:tblGrid>
                <a:gridCol w="7643866"/>
              </a:tblGrid>
              <a:tr h="32147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Приставки </a:t>
                      </a:r>
                      <a:endParaRPr lang="ru-RU" sz="2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про-, за-,</a:t>
                      </a:r>
                      <a:r>
                        <a:rPr lang="ru-RU" sz="28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от-, пере-,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____________________________________________________________________________________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пишутся всегда одинаково, независимо от их произношения.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2357430"/>
          <a:ext cx="7595906" cy="3214710"/>
        </p:xfrm>
        <a:graphic>
          <a:graphicData uri="http://schemas.openxmlformats.org/drawingml/2006/table">
            <a:tbl>
              <a:tblPr/>
              <a:tblGrid>
                <a:gridCol w="7595906"/>
              </a:tblGrid>
              <a:tr h="321471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42852"/>
            <a:ext cx="8001056" cy="671514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900" b="1" u="sng" dirty="0" smtClean="0">
                <a:solidFill>
                  <a:srgbClr val="FF0000"/>
                </a:solidFill>
              </a:rPr>
              <a:t>во</a:t>
            </a:r>
            <a:r>
              <a:rPr lang="ru-RU" sz="3900" b="1" u="sng" dirty="0" smtClean="0"/>
              <a:t>рвался</a:t>
            </a:r>
          </a:p>
          <a:p>
            <a:pPr algn="ctr">
              <a:buNone/>
            </a:pPr>
            <a:r>
              <a:rPr lang="ru-RU" sz="3900" b="1" u="sng" dirty="0" smtClean="0">
                <a:solidFill>
                  <a:srgbClr val="FF0000"/>
                </a:solidFill>
              </a:rPr>
              <a:t>обо</a:t>
            </a:r>
            <a:r>
              <a:rPr lang="ru-RU" sz="3900" b="1" u="sng" dirty="0" smtClean="0"/>
              <a:t>рвал</a:t>
            </a:r>
          </a:p>
          <a:p>
            <a:pPr algn="ctr">
              <a:buNone/>
            </a:pPr>
            <a:r>
              <a:rPr lang="ru-RU" sz="3900" b="1" u="sng" dirty="0" smtClean="0">
                <a:solidFill>
                  <a:srgbClr val="FF0000"/>
                </a:solidFill>
              </a:rPr>
              <a:t>до</a:t>
            </a:r>
            <a:r>
              <a:rPr lang="ru-RU" sz="3900" b="1" u="sng" dirty="0" smtClean="0"/>
              <a:t>бежала</a:t>
            </a:r>
          </a:p>
          <a:p>
            <a:pPr algn="ctr">
              <a:buNone/>
            </a:pPr>
            <a:r>
              <a:rPr lang="ru-RU" sz="3900" b="1" u="sng" dirty="0" smtClean="0">
                <a:solidFill>
                  <a:srgbClr val="FF0000"/>
                </a:solidFill>
              </a:rPr>
              <a:t>по</a:t>
            </a:r>
            <a:r>
              <a:rPr lang="ru-RU" sz="3900" b="1" u="sng" dirty="0" smtClean="0"/>
              <a:t>бежала</a:t>
            </a:r>
          </a:p>
          <a:p>
            <a:pPr algn="ctr">
              <a:buNone/>
            </a:pPr>
            <a:r>
              <a:rPr lang="ru-RU" sz="3900" b="1" u="sng" dirty="0" smtClean="0">
                <a:solidFill>
                  <a:srgbClr val="FF0000"/>
                </a:solidFill>
              </a:rPr>
              <a:t>с</a:t>
            </a:r>
            <a:r>
              <a:rPr lang="ru-RU" sz="3900" b="1" u="sng" dirty="0" smtClean="0"/>
              <a:t>прятался</a:t>
            </a:r>
            <a:r>
              <a:rPr lang="ru-RU" sz="3900" b="1" dirty="0" smtClean="0"/>
              <a:t> </a:t>
            </a:r>
          </a:p>
          <a:p>
            <a:pPr algn="ctr">
              <a:buNone/>
            </a:pPr>
            <a:r>
              <a:rPr lang="ru-RU" sz="3900" b="1" dirty="0" smtClean="0"/>
              <a:t> </a:t>
            </a:r>
            <a:r>
              <a:rPr lang="ru-RU" sz="3900" b="1" u="sng" dirty="0" smtClean="0">
                <a:solidFill>
                  <a:srgbClr val="FF0000"/>
                </a:solidFill>
              </a:rPr>
              <a:t>на</a:t>
            </a:r>
            <a:r>
              <a:rPr lang="ru-RU" sz="3900" b="1" u="sng" dirty="0" smtClean="0"/>
              <a:t>сторожился</a:t>
            </a:r>
          </a:p>
          <a:p>
            <a:pPr algn="ctr">
              <a:buNone/>
            </a:pPr>
            <a:r>
              <a:rPr lang="ru-RU" sz="3900" b="1" u="sng" dirty="0" smtClean="0">
                <a:solidFill>
                  <a:srgbClr val="FF0000"/>
                </a:solidFill>
              </a:rPr>
              <a:t>вы</a:t>
            </a:r>
            <a:r>
              <a:rPr lang="ru-RU" sz="3900" b="1" u="sng" dirty="0" smtClean="0"/>
              <a:t>шел</a:t>
            </a:r>
            <a:r>
              <a:rPr lang="ru-RU" sz="3900" b="1" dirty="0" smtClean="0"/>
              <a:t> </a:t>
            </a:r>
          </a:p>
          <a:p>
            <a:pPr algn="ctr">
              <a:buNone/>
            </a:pPr>
            <a:r>
              <a:rPr lang="ru-RU" sz="3900" b="1" u="sng" dirty="0" smtClean="0">
                <a:solidFill>
                  <a:srgbClr val="FF0000"/>
                </a:solidFill>
              </a:rPr>
              <a:t>со</a:t>
            </a:r>
            <a:r>
              <a:rPr lang="ru-RU" sz="3900" b="1" u="sng" dirty="0" smtClean="0"/>
              <a:t>шёл</a:t>
            </a:r>
            <a:r>
              <a:rPr lang="ru-RU" sz="3900" b="1" dirty="0" smtClean="0"/>
              <a:t> </a:t>
            </a:r>
          </a:p>
          <a:p>
            <a:pPr algn="ctr">
              <a:buNone/>
            </a:pPr>
            <a:r>
              <a:rPr lang="ru-RU" sz="3900" b="1" u="sng" dirty="0" smtClean="0">
                <a:solidFill>
                  <a:srgbClr val="FF0000"/>
                </a:solidFill>
              </a:rPr>
              <a:t>ото</a:t>
            </a:r>
            <a:r>
              <a:rPr lang="ru-RU" sz="3900" b="1" u="sng" dirty="0" smtClean="0"/>
              <a:t>шёл</a:t>
            </a:r>
            <a:r>
              <a:rPr lang="ru-RU" sz="3900" b="1" dirty="0" smtClean="0"/>
              <a:t> </a:t>
            </a:r>
          </a:p>
          <a:p>
            <a:pPr algn="ctr">
              <a:buNone/>
            </a:pPr>
            <a:r>
              <a:rPr lang="ru-RU" sz="3900" b="1" u="sng" dirty="0" smtClean="0">
                <a:solidFill>
                  <a:srgbClr val="FF0000"/>
                </a:solidFill>
              </a:rPr>
              <a:t>под</a:t>
            </a:r>
            <a:r>
              <a:rPr lang="ru-RU" sz="3900" b="1" u="sng" dirty="0" smtClean="0"/>
              <a:t>писал</a:t>
            </a:r>
            <a:r>
              <a:rPr lang="ru-RU" sz="3900" b="1" dirty="0" smtClean="0"/>
              <a:t> </a:t>
            </a:r>
          </a:p>
          <a:p>
            <a:pPr algn="ctr">
              <a:buNone/>
            </a:pPr>
            <a:r>
              <a:rPr lang="ru-RU" sz="3900" b="1" u="sng" dirty="0" smtClean="0">
                <a:solidFill>
                  <a:srgbClr val="FF0000"/>
                </a:solidFill>
              </a:rPr>
              <a:t>об</a:t>
            </a:r>
            <a:r>
              <a:rPr lang="ru-RU" sz="3900" b="1" u="sng" dirty="0" smtClean="0"/>
              <a:t>гонял</a:t>
            </a:r>
            <a:r>
              <a:rPr lang="ru-RU" sz="3900" b="1" dirty="0" smtClean="0"/>
              <a:t> </a:t>
            </a:r>
          </a:p>
          <a:p>
            <a:pPr algn="ctr">
              <a:buNone/>
            </a:pPr>
            <a:r>
              <a:rPr lang="ru-RU" sz="3900" b="1" u="sng" dirty="0" smtClean="0">
                <a:solidFill>
                  <a:srgbClr val="FF0000"/>
                </a:solidFill>
              </a:rPr>
              <a:t>над</a:t>
            </a:r>
            <a:r>
              <a:rPr lang="ru-RU" sz="3900" b="1" u="sng" dirty="0" smtClean="0"/>
              <a:t>ломил</a:t>
            </a:r>
            <a:r>
              <a:rPr lang="ru-RU" sz="3900" b="1" dirty="0" smtClean="0"/>
              <a:t> </a:t>
            </a:r>
            <a:endParaRPr lang="ru-RU" sz="3900" b="1" u="sng" dirty="0" smtClean="0"/>
          </a:p>
          <a:p>
            <a:pPr algn="ctr">
              <a:lnSpc>
                <a:spcPct val="150000"/>
              </a:lnSpc>
              <a:buNone/>
            </a:pPr>
            <a:endParaRPr lang="ru-RU" sz="4400" u="sng" dirty="0" smtClean="0"/>
          </a:p>
          <a:p>
            <a:pPr algn="ctr">
              <a:lnSpc>
                <a:spcPct val="150000"/>
              </a:lnSpc>
              <a:buNone/>
            </a:pPr>
            <a:endParaRPr lang="ru-RU" sz="4400" u="sng" dirty="0" smtClean="0"/>
          </a:p>
          <a:p>
            <a:pPr algn="ctr">
              <a:lnSpc>
                <a:spcPct val="150000"/>
              </a:lnSpc>
              <a:buNone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8" y="3000372"/>
          <a:ext cx="7643866" cy="2428892"/>
        </p:xfrm>
        <a:graphic>
          <a:graphicData uri="http://schemas.openxmlformats.org/drawingml/2006/table">
            <a:tbl>
              <a:tblPr/>
              <a:tblGrid>
                <a:gridCol w="7643866"/>
              </a:tblGrid>
              <a:tr h="24288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Приставки </a:t>
                      </a:r>
                      <a:endParaRPr lang="ru-RU" sz="2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про-, за-,</a:t>
                      </a:r>
                      <a:r>
                        <a:rPr lang="ru-RU" sz="28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от-, пере-, во-, обо-, до-, по-, с-, на-, вы-, со-, ото-, под-, об-, над-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пишутся 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всегда одинаково, независимо от их произношения.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14348" y="3000372"/>
          <a:ext cx="7667344" cy="2428892"/>
        </p:xfrm>
        <a:graphic>
          <a:graphicData uri="http://schemas.openxmlformats.org/drawingml/2006/table">
            <a:tbl>
              <a:tblPr/>
              <a:tblGrid>
                <a:gridCol w="7667344"/>
              </a:tblGrid>
              <a:tr h="2428892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571736" y="1643050"/>
            <a:ext cx="378180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Запомни!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357166"/>
            <a:ext cx="5900750" cy="5768997"/>
          </a:xfrm>
        </p:spPr>
        <p:txBody>
          <a:bodyPr/>
          <a:lstStyle/>
          <a:p>
            <a:pPr algn="ctr">
              <a:buNone/>
            </a:pPr>
            <a:r>
              <a:rPr lang="ru-RU" sz="4800" dirty="0" smtClean="0"/>
              <a:t>[па]</a:t>
            </a:r>
            <a:r>
              <a:rPr lang="ru-RU" sz="4800" i="1" dirty="0" smtClean="0"/>
              <a:t>встречать</a:t>
            </a: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[за]</a:t>
            </a:r>
            <a:r>
              <a:rPr lang="ru-RU" sz="4800" i="1" dirty="0" smtClean="0"/>
              <a:t>морозить</a:t>
            </a: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[</a:t>
            </a:r>
            <a:r>
              <a:rPr lang="ru-RU" sz="4800" dirty="0" err="1" smtClean="0"/>
              <a:t>ат</a:t>
            </a:r>
            <a:r>
              <a:rPr lang="ru-RU" sz="4800" dirty="0" smtClean="0"/>
              <a:t>]</a:t>
            </a:r>
            <a:r>
              <a:rPr lang="ru-RU" sz="4800" i="1" dirty="0" smtClean="0"/>
              <a:t>бежать</a:t>
            </a: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[да]</a:t>
            </a:r>
            <a:r>
              <a:rPr lang="ru-RU" sz="4800" i="1" dirty="0" smtClean="0"/>
              <a:t>рисовать</a:t>
            </a: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[за]</a:t>
            </a:r>
            <a:r>
              <a:rPr lang="ru-RU" sz="4800" i="1" dirty="0" smtClean="0"/>
              <a:t>писать</a:t>
            </a: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[на]</a:t>
            </a:r>
            <a:r>
              <a:rPr lang="ru-RU" sz="4800" i="1" dirty="0" smtClean="0"/>
              <a:t>помнить</a:t>
            </a:r>
            <a:endParaRPr lang="ru-RU" sz="4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357166"/>
            <a:ext cx="5329246" cy="576899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5400" i="1" u="sng" dirty="0" smtClean="0">
                <a:solidFill>
                  <a:srgbClr val="FF0000"/>
                </a:solidFill>
              </a:rPr>
              <a:t>по</a:t>
            </a:r>
            <a:r>
              <a:rPr lang="ru-RU" sz="5400" i="1" dirty="0" smtClean="0"/>
              <a:t>встречать</a:t>
            </a:r>
            <a:endParaRPr lang="ru-RU" sz="5400" dirty="0" smtClean="0"/>
          </a:p>
          <a:p>
            <a:pPr algn="ctr">
              <a:buNone/>
            </a:pPr>
            <a:r>
              <a:rPr lang="ru-RU" sz="5400" u="sng" dirty="0" smtClean="0">
                <a:solidFill>
                  <a:srgbClr val="FF0000"/>
                </a:solidFill>
              </a:rPr>
              <a:t>за</a:t>
            </a:r>
            <a:r>
              <a:rPr lang="ru-RU" sz="5400" i="1" dirty="0" smtClean="0"/>
              <a:t>морозить</a:t>
            </a:r>
            <a:endParaRPr lang="ru-RU" sz="5400" dirty="0" smtClean="0"/>
          </a:p>
          <a:p>
            <a:pPr algn="ctr">
              <a:buNone/>
            </a:pPr>
            <a:r>
              <a:rPr lang="ru-RU" sz="5400" i="1" u="sng" dirty="0" smtClean="0">
                <a:solidFill>
                  <a:srgbClr val="FF0000"/>
                </a:solidFill>
              </a:rPr>
              <a:t>от</a:t>
            </a:r>
            <a:r>
              <a:rPr lang="ru-RU" sz="5400" i="1" dirty="0" smtClean="0"/>
              <a:t>бежать</a:t>
            </a:r>
            <a:endParaRPr lang="ru-RU" sz="5400" dirty="0" smtClean="0"/>
          </a:p>
          <a:p>
            <a:pPr algn="ctr">
              <a:buNone/>
            </a:pPr>
            <a:r>
              <a:rPr lang="ru-RU" sz="5400" u="sng" dirty="0" smtClean="0">
                <a:solidFill>
                  <a:srgbClr val="FF0000"/>
                </a:solidFill>
              </a:rPr>
              <a:t>до</a:t>
            </a:r>
            <a:r>
              <a:rPr lang="ru-RU" sz="5400" i="1" dirty="0" smtClean="0"/>
              <a:t>рисовать</a:t>
            </a:r>
            <a:endParaRPr lang="ru-RU" sz="5400" dirty="0" smtClean="0"/>
          </a:p>
          <a:p>
            <a:pPr algn="ctr">
              <a:buNone/>
            </a:pPr>
            <a:r>
              <a:rPr lang="ru-RU" sz="5400" u="sng" dirty="0" smtClean="0">
                <a:solidFill>
                  <a:srgbClr val="FF0000"/>
                </a:solidFill>
              </a:rPr>
              <a:t>за</a:t>
            </a:r>
            <a:r>
              <a:rPr lang="ru-RU" sz="5400" i="1" dirty="0" smtClean="0"/>
              <a:t>писать</a:t>
            </a:r>
            <a:endParaRPr lang="ru-RU" sz="5400" dirty="0" smtClean="0"/>
          </a:p>
          <a:p>
            <a:pPr algn="ctr">
              <a:buNone/>
            </a:pPr>
            <a:r>
              <a:rPr lang="ru-RU" sz="5400" u="sng" dirty="0" smtClean="0">
                <a:solidFill>
                  <a:srgbClr val="FF0000"/>
                </a:solidFill>
              </a:rPr>
              <a:t>на</a:t>
            </a:r>
            <a:r>
              <a:rPr lang="ru-RU" sz="5400" i="1" dirty="0" smtClean="0"/>
              <a:t>помнить</a:t>
            </a:r>
            <a:endParaRPr lang="ru-RU" sz="5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117</Words>
  <PresentationFormat>Экран (4:3)</PresentationFormat>
  <Paragraphs>47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Админ</cp:lastModifiedBy>
  <cp:revision>16</cp:revision>
  <dcterms:modified xsi:type="dcterms:W3CDTF">2016-10-24T18:41:45Z</dcterms:modified>
</cp:coreProperties>
</file>